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8" r:id="rId4"/>
    <p:sldId id="303" r:id="rId5"/>
    <p:sldId id="262" r:id="rId6"/>
    <p:sldId id="304" r:id="rId7"/>
    <p:sldId id="292" r:id="rId8"/>
    <p:sldId id="305" r:id="rId9"/>
    <p:sldId id="293" r:id="rId10"/>
    <p:sldId id="306" r:id="rId11"/>
    <p:sldId id="297" r:id="rId12"/>
    <p:sldId id="307" r:id="rId13"/>
    <p:sldId id="288" r:id="rId14"/>
    <p:sldId id="261" r:id="rId15"/>
    <p:sldId id="274" r:id="rId16"/>
    <p:sldId id="300" r:id="rId17"/>
    <p:sldId id="301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7AF680-2627-46D0-9CD9-6924829D9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0E71CE-D817-4EBA-8C2A-F292234C45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AC4DD4-630A-44A7-A9E3-FA9EE623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8301-88CE-4DB5-890F-774ACB58BECB}" type="datetimeFigureOut">
              <a:rPr lang="nl-NL" smtClean="0"/>
              <a:t>4-11-2021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3131B8-DC06-4D63-8631-74FA8614B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F27581-B8FB-4277-8639-88DE56C9F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64D7-59EF-4811-BA99-607E307A31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72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0373DF-EE90-4697-ADBE-2CA7D8C8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2AE4905-0F67-4B7C-AD33-2BD35A4FF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04E2D7-2CD3-42F8-86E2-AFF263FB6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8301-88CE-4DB5-890F-774ACB58BECB}" type="datetimeFigureOut">
              <a:rPr lang="nl-NL" smtClean="0"/>
              <a:t>4-11-2021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D3483C-C568-4C83-8F35-38DF5FCC4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8163B8-826F-439C-B71E-35ED59193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64D7-59EF-4811-BA99-607E307A31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293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F5467A2-BF3D-4900-8753-346333180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10C6532-FF2C-4203-8A1C-1BDC1DF41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8F644C-5671-4EF3-97DC-C151C68EF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8301-88CE-4DB5-890F-774ACB58BECB}" type="datetimeFigureOut">
              <a:rPr lang="nl-NL" smtClean="0"/>
              <a:t>4-11-2021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2E83F8-DF89-49F6-BD66-551772CCC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E5791D-E62B-4D6E-BFC0-D8D11298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64D7-59EF-4811-BA99-607E307A31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729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86850-B50E-6240-A6D3-20BE6FC2E1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0" y="2446970"/>
            <a:ext cx="5081516" cy="726284"/>
          </a:xfrm>
          <a:prstGeom prst="rect">
            <a:avLst/>
          </a:prstGeom>
        </p:spPr>
        <p:txBody>
          <a:bodyPr anchor="b"/>
          <a:lstStyle>
            <a:lvl1pPr algn="l">
              <a:defRPr sz="3600" b="1" i="0">
                <a:latin typeface="Overpass Mono" pitchFamily="49" charset="77"/>
              </a:defRPr>
            </a:lvl1pPr>
          </a:lstStyle>
          <a:p>
            <a:r>
              <a:rPr lang="nl-NL" dirty="0"/>
              <a:t>PRESENTATIETITEL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387DFEA-FF1D-4947-B590-1BFE5DC02EC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3258307"/>
            <a:ext cx="5081516" cy="7262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 b="1" i="0" u="sng">
                <a:latin typeface="Overpass Mono SemiBold" pitchFamily="49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C776CD0-E1FB-3647-B860-CFE687CA3563}"/>
              </a:ext>
            </a:extLst>
          </p:cNvPr>
          <p:cNvSpPr/>
          <p:nvPr userDrawn="1"/>
        </p:nvSpPr>
        <p:spPr>
          <a:xfrm>
            <a:off x="-1" y="0"/>
            <a:ext cx="4477871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AEAC6228-FBA4-5B4F-9E7C-FA51663921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0" y="3984592"/>
            <a:ext cx="5081588" cy="379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>
                <a:latin typeface="Overpass Mono SemiBold" pitchFamily="49" charset="77"/>
              </a:defRPr>
            </a:lvl1pPr>
          </a:lstStyle>
          <a:p>
            <a:pPr lvl="0"/>
            <a:r>
              <a:rPr lang="nl-NL" dirty="0"/>
              <a:t>28 januari 2020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578D2C3-D9BF-594D-89B8-F7C6F8E511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6618"/>
            <a:ext cx="4491317" cy="4491317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342684FB-8A18-E646-AC26-0333369677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48800" y="6376617"/>
            <a:ext cx="2475480" cy="22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53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guur/media slide grijs">
    <p:bg>
      <p:bgPr>
        <a:solidFill>
          <a:srgbClr val="DD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86850-B50E-6240-A6D3-20BE6FC2E1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2645" y="5764633"/>
            <a:ext cx="11216839" cy="726284"/>
          </a:xfrm>
          <a:prstGeom prst="rect">
            <a:avLst/>
          </a:prstGeom>
        </p:spPr>
        <p:txBody>
          <a:bodyPr anchor="b"/>
          <a:lstStyle>
            <a:lvl1pPr algn="l">
              <a:defRPr sz="3600" b="1" i="0">
                <a:latin typeface="Overpass Mono SemiBold" pitchFamily="49" charset="77"/>
              </a:defRPr>
            </a:lvl1pPr>
          </a:lstStyle>
          <a:p>
            <a:r>
              <a:rPr lang="nl-NL" dirty="0"/>
              <a:t>1 jaar HoA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387DFEA-FF1D-4947-B590-1BFE5DC02EC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2645" y="5468778"/>
            <a:ext cx="11216839" cy="2958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i="0" u="sng">
                <a:latin typeface="Overpass Mono SemiBold" pitchFamily="49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Feiten &amp; cijfers 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86B8306-73D9-3F4B-84A2-D9F4854C32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48800" y="6376617"/>
            <a:ext cx="2475480" cy="228740"/>
          </a:xfrm>
          <a:prstGeom prst="rect">
            <a:avLst/>
          </a:prstGeom>
        </p:spPr>
      </p:pic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4131F90F-771D-884F-B820-22BEC7B736A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2645" y="446315"/>
            <a:ext cx="11216838" cy="457891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Voeg hier figuur/diagram/tabel/filmpje/etc. toe</a:t>
            </a:r>
          </a:p>
        </p:txBody>
      </p:sp>
    </p:spTree>
    <p:extLst>
      <p:ext uri="{BB962C8B-B14F-4D97-AF65-F5344CB8AC3E}">
        <p14:creationId xmlns:p14="http://schemas.microsoft.com/office/powerpoint/2010/main" val="149564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ofdstuk Grijs Vrije afb.">
    <p:bg>
      <p:bgPr>
        <a:solidFill>
          <a:srgbClr val="DD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0C776CD0-E1FB-3647-B860-CFE687CA3563}"/>
              </a:ext>
            </a:extLst>
          </p:cNvPr>
          <p:cNvSpPr/>
          <p:nvPr userDrawn="1"/>
        </p:nvSpPr>
        <p:spPr>
          <a:xfrm>
            <a:off x="0" y="1"/>
            <a:ext cx="12192000" cy="5021134"/>
          </a:xfrm>
          <a:prstGeom prst="rect">
            <a:avLst/>
          </a:prstGeom>
          <a:solidFill>
            <a:srgbClr val="2F3C4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86B8306-73D9-3F4B-84A2-D9F4854C32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48800" y="6376617"/>
            <a:ext cx="2475480" cy="228740"/>
          </a:xfrm>
          <a:prstGeom prst="rect">
            <a:avLst/>
          </a:prstGeom>
        </p:spPr>
      </p:pic>
      <p:sp>
        <p:nvSpPr>
          <p:cNvPr id="6" name="Tijdelijke aanduiding voor afbeelding 14">
            <a:extLst>
              <a:ext uri="{FF2B5EF4-FFF2-40B4-BE49-F238E27FC236}">
                <a16:creationId xmlns:a16="http://schemas.microsoft.com/office/drawing/2014/main" id="{0ACE1D8A-3BB8-2042-8C26-84DD7AE152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021134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7DFA4F9-2849-6A4F-9A03-0EECC39AF0D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2646" y="5764633"/>
            <a:ext cx="5643354" cy="726284"/>
          </a:xfrm>
          <a:prstGeom prst="rect">
            <a:avLst/>
          </a:prstGeom>
        </p:spPr>
        <p:txBody>
          <a:bodyPr anchor="b"/>
          <a:lstStyle>
            <a:lvl1pPr algn="l">
              <a:defRPr sz="3600" b="1" i="0">
                <a:latin typeface="Overpass Mono SemiBold" pitchFamily="49" charset="77"/>
              </a:defRPr>
            </a:lvl1pPr>
          </a:lstStyle>
          <a:p>
            <a:r>
              <a:rPr lang="nl-NL" dirty="0"/>
              <a:t>HOOFSTUKTITEL</a:t>
            </a:r>
          </a:p>
        </p:txBody>
      </p:sp>
      <p:sp>
        <p:nvSpPr>
          <p:cNvPr id="8" name="Ondertitel 2">
            <a:extLst>
              <a:ext uri="{FF2B5EF4-FFF2-40B4-BE49-F238E27FC236}">
                <a16:creationId xmlns:a16="http://schemas.microsoft.com/office/drawing/2014/main" id="{D8984AEB-8BAF-8E40-A16C-5002CD06D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2646" y="5468778"/>
            <a:ext cx="5643354" cy="2958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i="0" u="sng">
                <a:latin typeface="Overpass Mono SemiBold" pitchFamily="49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Deel 1</a:t>
            </a:r>
          </a:p>
        </p:txBody>
      </p:sp>
    </p:spTree>
    <p:extLst>
      <p:ext uri="{BB962C8B-B14F-4D97-AF65-F5344CB8AC3E}">
        <p14:creationId xmlns:p14="http://schemas.microsoft.com/office/powerpoint/2010/main" val="293391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indslide Vrije Af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86850-B50E-6240-A6D3-20BE6FC2E1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2646" y="5335734"/>
            <a:ext cx="5643354" cy="726284"/>
          </a:xfrm>
          <a:prstGeom prst="rect">
            <a:avLst/>
          </a:prstGeom>
        </p:spPr>
        <p:txBody>
          <a:bodyPr anchor="b"/>
          <a:lstStyle>
            <a:lvl1pPr algn="l">
              <a:defRPr sz="3600" b="1" i="0" u="sng">
                <a:latin typeface="Overpass Mono SemiBold" pitchFamily="49" charset="77"/>
              </a:defRPr>
            </a:lvl1pPr>
          </a:lstStyle>
          <a:p>
            <a:r>
              <a:rPr lang="nl-NL" dirty="0"/>
              <a:t>Bedankt!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387DFEA-FF1D-4947-B590-1BFE5DC02EC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2646" y="6062018"/>
            <a:ext cx="8996154" cy="7262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i="0" u="none">
                <a:latin typeface="Overpass Mono SemiBold" pitchFamily="49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Contact: Naam, </a:t>
            </a:r>
            <a:r>
              <a:rPr lang="nl-NL" dirty="0" err="1"/>
              <a:t>naam@mailadres.com</a:t>
            </a:r>
            <a:r>
              <a:rPr lang="nl-NL" dirty="0"/>
              <a:t>, 06 40322204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C776CD0-E1FB-3647-B860-CFE687CA3563}"/>
              </a:ext>
            </a:extLst>
          </p:cNvPr>
          <p:cNvSpPr/>
          <p:nvPr userDrawn="1"/>
        </p:nvSpPr>
        <p:spPr>
          <a:xfrm>
            <a:off x="0" y="0"/>
            <a:ext cx="12192000" cy="50211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Logo HouseOfAviation wit.png" descr="Logo HouseOfAviation wit.png">
            <a:extLst>
              <a:ext uri="{FF2B5EF4-FFF2-40B4-BE49-F238E27FC236}">
                <a16:creationId xmlns:a16="http://schemas.microsoft.com/office/drawing/2014/main" id="{C402947C-F0DC-9F40-AD93-19E4DAD579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7844" y="4292859"/>
            <a:ext cx="3490273" cy="329790"/>
          </a:xfrm>
          <a:prstGeom prst="rect">
            <a:avLst/>
          </a:prstGeom>
          <a:ln w="3175">
            <a:miter lim="400000"/>
          </a:ln>
        </p:spPr>
      </p:pic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1A660971-7927-FC42-97E5-BD7D6EC211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02113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826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ofdstuk Paars Vrije afb.">
    <p:bg>
      <p:bgPr>
        <a:solidFill>
          <a:srgbClr val="DBD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0C776CD0-E1FB-3647-B860-CFE687CA3563}"/>
              </a:ext>
            </a:extLst>
          </p:cNvPr>
          <p:cNvSpPr/>
          <p:nvPr userDrawn="1"/>
        </p:nvSpPr>
        <p:spPr>
          <a:xfrm>
            <a:off x="0" y="1"/>
            <a:ext cx="12192000" cy="5021134"/>
          </a:xfrm>
          <a:prstGeom prst="rect">
            <a:avLst/>
          </a:prstGeom>
          <a:solidFill>
            <a:srgbClr val="3C2E4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86B8306-73D9-3F4B-84A2-D9F4854C32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48800" y="6376617"/>
            <a:ext cx="2475480" cy="228740"/>
          </a:xfrm>
          <a:prstGeom prst="rect">
            <a:avLst/>
          </a:prstGeom>
        </p:spPr>
      </p:pic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9EBB7547-592B-D24F-A36C-7C45B93AE1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021263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CDC73D30-2F57-674F-BE69-0DEE0A3D2C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2646" y="5764633"/>
            <a:ext cx="5643354" cy="726284"/>
          </a:xfrm>
          <a:prstGeom prst="rect">
            <a:avLst/>
          </a:prstGeom>
        </p:spPr>
        <p:txBody>
          <a:bodyPr anchor="b"/>
          <a:lstStyle>
            <a:lvl1pPr algn="l">
              <a:defRPr sz="3600" b="1" i="0">
                <a:latin typeface="Overpass Mono SemiBold" pitchFamily="49" charset="77"/>
              </a:defRPr>
            </a:lvl1pPr>
          </a:lstStyle>
          <a:p>
            <a:r>
              <a:rPr lang="nl-NL" dirty="0"/>
              <a:t>HOOFSTUKTITEL</a:t>
            </a:r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id="{64BD7EE0-421D-CC46-8718-9A069FA95E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2646" y="5468778"/>
            <a:ext cx="5643354" cy="29585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i="0" u="sng">
                <a:latin typeface="Overpass Mono SemiBold" pitchFamily="49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Deel 1</a:t>
            </a:r>
          </a:p>
        </p:txBody>
      </p:sp>
    </p:spTree>
    <p:extLst>
      <p:ext uri="{BB962C8B-B14F-4D97-AF65-F5344CB8AC3E}">
        <p14:creationId xmlns:p14="http://schemas.microsoft.com/office/powerpoint/2010/main" val="1420584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slide Paars Pictogram">
    <p:bg>
      <p:bgPr>
        <a:solidFill>
          <a:srgbClr val="DBD7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86850-B50E-6240-A6D3-20BE6FC2E1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77436" y="1692869"/>
            <a:ext cx="5643354" cy="726284"/>
          </a:xfrm>
          <a:prstGeom prst="rect">
            <a:avLst/>
          </a:prstGeom>
        </p:spPr>
        <p:txBody>
          <a:bodyPr anchor="b"/>
          <a:lstStyle>
            <a:lvl1pPr algn="l">
              <a:defRPr sz="3600" b="1" i="0">
                <a:latin typeface="Overpass Mono SemiBold" pitchFamily="49" charset="77"/>
              </a:defRPr>
            </a:lvl1pPr>
          </a:lstStyle>
          <a:p>
            <a:r>
              <a:rPr lang="nl-NL" dirty="0"/>
              <a:t>SLIDE TITEL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387DFEA-FF1D-4947-B590-1BFE5DC02EC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77436" y="1397015"/>
            <a:ext cx="5643354" cy="40638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i="0" u="sng">
                <a:latin typeface="Overpass Mono SemiBold" pitchFamily="49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Boventitel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C776CD0-E1FB-3647-B860-CFE687CA3563}"/>
              </a:ext>
            </a:extLst>
          </p:cNvPr>
          <p:cNvSpPr/>
          <p:nvPr userDrawn="1"/>
        </p:nvSpPr>
        <p:spPr>
          <a:xfrm>
            <a:off x="0" y="0"/>
            <a:ext cx="4477871" cy="6858000"/>
          </a:xfrm>
          <a:prstGeom prst="rect">
            <a:avLst/>
          </a:prstGeom>
          <a:solidFill>
            <a:srgbClr val="3C2E4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86B8306-73D9-3F4B-84A2-D9F4854C32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48800" y="6376617"/>
            <a:ext cx="2475480" cy="228740"/>
          </a:xfrm>
          <a:prstGeom prst="rect">
            <a:avLst/>
          </a:prstGeom>
        </p:spPr>
      </p:pic>
      <p:sp>
        <p:nvSpPr>
          <p:cNvPr id="11" name="Tijdelijke aanduiding voor inhoud 10">
            <a:extLst>
              <a:ext uri="{FF2B5EF4-FFF2-40B4-BE49-F238E27FC236}">
                <a16:creationId xmlns:a16="http://schemas.microsoft.com/office/drawing/2014/main" id="{3133F9E7-AD65-2449-B709-2FD01EEE017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477364" y="2715009"/>
            <a:ext cx="5643354" cy="3411472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3"/>
              </a:buBlip>
              <a:defRPr sz="2200" b="1" i="0">
                <a:latin typeface="Overpass Mono SemiBold" pitchFamily="49" charset="77"/>
              </a:defRPr>
            </a:lvl1pPr>
            <a:lvl2pPr>
              <a:defRPr sz="1800" b="0" i="0">
                <a:latin typeface="Overpass Mono Light" pitchFamily="49" charset="77"/>
              </a:defRPr>
            </a:lvl2pPr>
            <a:lvl3pPr>
              <a:defRPr sz="1400" b="0" i="0">
                <a:latin typeface="Overpass Mono Light" pitchFamily="49" charset="77"/>
              </a:defRPr>
            </a:lvl3pPr>
            <a:lvl4pPr>
              <a:defRPr b="1" i="0">
                <a:latin typeface="Overpass Mono SemiBold" pitchFamily="49" charset="77"/>
              </a:defRPr>
            </a:lvl4pPr>
            <a:lvl5pPr>
              <a:defRPr b="1" i="0">
                <a:latin typeface="Overpass Mono SemiBold" pitchFamily="49" charset="77"/>
              </a:defRPr>
            </a:lvl5pPr>
          </a:lstStyle>
          <a:p>
            <a:pPr lvl="0"/>
            <a:r>
              <a:rPr lang="nl-NL" dirty="0"/>
              <a:t> Klik voor een </a:t>
            </a:r>
            <a:r>
              <a:rPr lang="nl-NL" dirty="0" err="1"/>
              <a:t>bullet</a:t>
            </a:r>
            <a:endParaRPr lang="nl-NL" dirty="0"/>
          </a:p>
          <a:p>
            <a:pPr lvl="1"/>
            <a:r>
              <a:rPr lang="nl-NL" dirty="0" err="1"/>
              <a:t>Bullet</a:t>
            </a:r>
            <a:r>
              <a:rPr lang="nl-NL" dirty="0"/>
              <a:t> 2e niveau </a:t>
            </a:r>
          </a:p>
          <a:p>
            <a:pPr lvl="2"/>
            <a:r>
              <a:rPr lang="nl-NL" dirty="0" err="1"/>
              <a:t>Bullet</a:t>
            </a:r>
            <a:r>
              <a:rPr lang="nl-NL" dirty="0"/>
              <a:t> 3e niveau</a:t>
            </a:r>
          </a:p>
        </p:txBody>
      </p:sp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8DF3B00D-E0DD-3945-9B24-712D9AC42D2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78435" y="1397015"/>
            <a:ext cx="2921000" cy="292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i="0">
                <a:solidFill>
                  <a:schemeClr val="bg1"/>
                </a:solidFill>
                <a:latin typeface="Overpass Mono SemiBold" pitchFamily="49" charset="77"/>
              </a:defRPr>
            </a:lvl1pPr>
          </a:lstStyle>
          <a:p>
            <a:r>
              <a:rPr lang="nl-NL" dirty="0"/>
              <a:t>Voeg pictogram toe</a:t>
            </a:r>
          </a:p>
        </p:txBody>
      </p:sp>
    </p:spTree>
    <p:extLst>
      <p:ext uri="{BB962C8B-B14F-4D97-AF65-F5344CB8AC3E}">
        <p14:creationId xmlns:p14="http://schemas.microsoft.com/office/powerpoint/2010/main" val="342197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0F5821-A261-41A3-9113-6B821755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232D97-7DBC-4DC5-9C3D-84102BF51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221A00-4B46-40B1-9E28-B1C88FA7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8301-88CE-4DB5-890F-774ACB58BECB}" type="datetimeFigureOut">
              <a:rPr lang="nl-NL" smtClean="0"/>
              <a:t>4-11-2021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9B5FC7-E73F-449D-996F-C80639274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0C8F27-B213-4AA3-9A83-D43C3E92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64D7-59EF-4811-BA99-607E307A31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22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3F6FF6-3D6C-4309-B3C7-448AD84FB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3A3569-7694-40F2-B843-E727589A5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6C9AF0-5015-4033-B8AA-FCBCB8FDA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8301-88CE-4DB5-890F-774ACB58BECB}" type="datetimeFigureOut">
              <a:rPr lang="nl-NL" smtClean="0"/>
              <a:t>4-11-2021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41D58A-58BF-489C-8ED6-6F3A17D06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799F33-1E1E-4670-81EB-BD475F88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64D7-59EF-4811-BA99-607E307A31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536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0812C-135B-48CD-87FB-41D6BA00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AAD2A7-3B6C-42A6-A0CA-C26F82E39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1988500-F80D-46F1-8F61-328D535CE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C02096-47FB-4D67-AE37-C6450A3E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8301-88CE-4DB5-890F-774ACB58BECB}" type="datetimeFigureOut">
              <a:rPr lang="nl-NL" smtClean="0"/>
              <a:t>4-11-2021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E96807-B4AB-4432-A744-3F8590F44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E0DA6B5-8FCF-415E-81FA-BE88F171C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64D7-59EF-4811-BA99-607E307A31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728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D8C4C-2D40-4597-A591-592C1BF1E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B78F0D-73F7-49FA-993B-F53D2C389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BB73934-4CE6-492C-96E7-FE0D44123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9352AE5-780F-461D-B0AF-CB807CD43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EEFE162-36F5-4D2B-8688-6D94D7287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BD7067-2C86-4545-82AD-B2BE75B3A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8301-88CE-4DB5-890F-774ACB58BECB}" type="datetimeFigureOut">
              <a:rPr lang="nl-NL" smtClean="0"/>
              <a:t>4-11-2021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CF7B6AB-4943-419C-8BEB-ABF13F83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1D6ED82-E0AF-45E4-A8C8-7C6766D11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64D7-59EF-4811-BA99-607E307A31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54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B3010-38FC-4813-A1BA-E5112E529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540DC3F-50A5-4224-AAC7-B1A94438E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8301-88CE-4DB5-890F-774ACB58BECB}" type="datetimeFigureOut">
              <a:rPr lang="nl-NL" smtClean="0"/>
              <a:t>4-11-2021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79B4C6F-0220-4197-9C62-EC9B549A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32CD0D-1F95-40C2-9493-B75117E2B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64D7-59EF-4811-BA99-607E307A31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991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A3D26F0-7F30-4E1D-A925-029E16B78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8301-88CE-4DB5-890F-774ACB58BECB}" type="datetimeFigureOut">
              <a:rPr lang="nl-NL" smtClean="0"/>
              <a:t>4-11-2021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62CC40E-2FBC-44AE-AA54-46EB23FF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003674-7DE7-4D8F-9984-B382EB063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64D7-59EF-4811-BA99-607E307A31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980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6832FE-983E-4251-9183-FA84628BD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B57C37-5F87-43E8-93D1-4495174F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D73FEA6-8D9A-46E1-B07D-DE0D61582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56CC61-3EC8-4C4A-937D-5A49507E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8301-88CE-4DB5-890F-774ACB58BECB}" type="datetimeFigureOut">
              <a:rPr lang="nl-NL" smtClean="0"/>
              <a:t>4-11-2021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3029190-75B7-4A3F-9240-3880993E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FB856D4-24DE-4122-BE5E-49E823635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64D7-59EF-4811-BA99-607E307A31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36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CBAE87-6C3B-430C-BF1C-2F1236E32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AD59683-4946-45DF-A082-40EB1D3DB4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4F3220-B18E-4904-A2A5-D6E001068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CDD0C7-F6A9-46A8-ADBD-071E38413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8301-88CE-4DB5-890F-774ACB58BECB}" type="datetimeFigureOut">
              <a:rPr lang="nl-NL" smtClean="0"/>
              <a:t>4-11-2021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35911B-3337-4F37-A0FD-C22BA5C11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344FBC4-C8EC-4C03-BADC-ED2A4A99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64D7-59EF-4811-BA99-607E307A31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24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43560C0-810E-41DD-A93A-DE3502C42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5ECB9E-4D8D-44C5-9818-A9CB5B431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61AB66-BB12-4427-A1E4-319A3B3F53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B8301-88CE-4DB5-890F-774ACB58BECB}" type="datetimeFigureOut">
              <a:rPr lang="nl-NL" smtClean="0"/>
              <a:t>4-11-2021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051EA8-82DA-409D-8268-41F5EE8D2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782B7-CDFE-437C-B857-A2A5F0F6E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664D7-59EF-4811-BA99-607E307A315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53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E74C1380-54A9-4AB9-AFE7-B8810FCF9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07" y="474643"/>
            <a:ext cx="2815410" cy="1170283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0F8812E-7214-484B-ACEC-C04F40ED6A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088" y="5765266"/>
            <a:ext cx="6194073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01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EC4A7-6A4A-436E-9E9A-9DA50B3CE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7436" y="1506257"/>
            <a:ext cx="5643354" cy="726284"/>
          </a:xfrm>
        </p:spPr>
        <p:txBody>
          <a:bodyPr lIns="91440" tIns="45720" rIns="91440" bIns="45720" anchor="b"/>
          <a:lstStyle/>
          <a:p>
            <a:r>
              <a:rPr lang="nl-NL" dirty="0">
                <a:latin typeface="Calibri"/>
                <a:cs typeface="Calibri Light"/>
              </a:rPr>
              <a:t>Op naar de toekomst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26E3FB9-AC17-404D-ACBB-BC8D8105C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7436" y="979052"/>
            <a:ext cx="5643354" cy="406386"/>
          </a:xfrm>
        </p:spPr>
        <p:txBody>
          <a:bodyPr/>
          <a:lstStyle/>
          <a:p>
            <a:r>
              <a:rPr lang="nl-NL" dirty="0">
                <a:latin typeface="Calibri Light"/>
                <a:cs typeface="Calibri Light"/>
              </a:rPr>
              <a:t>Creëren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14E0C0-683E-4922-BB94-48E70D2903D8}"/>
              </a:ext>
            </a:extLst>
          </p:cNvPr>
          <p:cNvSpPr txBox="1">
            <a:spLocks/>
          </p:cNvSpPr>
          <p:nvPr/>
        </p:nvSpPr>
        <p:spPr>
          <a:xfrm>
            <a:off x="5477436" y="2353360"/>
            <a:ext cx="5643354" cy="34114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latin typeface="Calibri Light"/>
                <a:cs typeface="Calibri Light"/>
              </a:rPr>
              <a:t>Vertel hier over de plannen van het Learning Lab richting de toekomst</a:t>
            </a:r>
          </a:p>
          <a:p>
            <a:pPr lvl="1"/>
            <a:r>
              <a:rPr lang="nl-NL" dirty="0">
                <a:latin typeface="Calibri Light"/>
                <a:cs typeface="Calibri Light"/>
              </a:rPr>
              <a:t>Welke stappen zijn gezet om het LL te implementeren? </a:t>
            </a:r>
          </a:p>
          <a:p>
            <a:pPr lvl="1"/>
            <a:r>
              <a:rPr lang="nl-NL" dirty="0">
                <a:latin typeface="Calibri Light"/>
                <a:cs typeface="Calibri Light"/>
              </a:rPr>
              <a:t>Hoe zijn de taken en rollen verdeeld, zodat het LL blijft doorlopen en vernieuwen?</a:t>
            </a:r>
          </a:p>
          <a:p>
            <a:pPr lvl="1"/>
            <a:r>
              <a:rPr lang="nl-NL" dirty="0">
                <a:latin typeface="Calibri Light"/>
                <a:cs typeface="Calibri Light"/>
              </a:rPr>
              <a:t>Wat is verder nog interessant/innovatief of anders aan het proces dat leuk is om mede te delen?</a:t>
            </a:r>
          </a:p>
          <a:p>
            <a:pPr lvl="1"/>
            <a:endParaRPr lang="nl-NL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94500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E6DE4CA-5081-054F-B225-A422CBDF4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645" y="5764633"/>
            <a:ext cx="5996563" cy="726284"/>
          </a:xfrm>
        </p:spPr>
        <p:txBody>
          <a:bodyPr lIns="91440" tIns="45720" rIns="91440" bIns="45720" anchor="b"/>
          <a:lstStyle/>
          <a:p>
            <a:r>
              <a:rPr lang="nl-NL" dirty="0">
                <a:latin typeface="Calibri "/>
              </a:rPr>
              <a:t>Aan de slag!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01FE3300-098A-E048-82A4-6FCDBE376B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t">
            <a:normAutofit fontScale="92500" lnSpcReduction="20000"/>
          </a:bodyPr>
          <a:lstStyle/>
          <a:p>
            <a:r>
              <a:rPr lang="nl-NL" dirty="0">
                <a:latin typeface="Calibri Light"/>
                <a:cs typeface="Calibri Light"/>
              </a:rPr>
              <a:t>Activeren </a:t>
            </a:r>
          </a:p>
          <a:p>
            <a:endParaRPr lang="nl-NL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0618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00BDEF-F1D7-408E-AF5F-F7822A2D5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7364" y="1692869"/>
            <a:ext cx="5643354" cy="726284"/>
          </a:xfrm>
        </p:spPr>
        <p:txBody>
          <a:bodyPr lIns="91440" tIns="45720" rIns="91440" bIns="45720" anchor="b"/>
          <a:lstStyle/>
          <a:p>
            <a:r>
              <a:rPr lang="nl-NL" dirty="0">
                <a:latin typeface="Calibri"/>
                <a:cs typeface="Calibri Light"/>
              </a:rPr>
              <a:t>Aan de slag!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A78D51-ED77-425B-AB6E-E8E64CA06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7436" y="979052"/>
            <a:ext cx="5643354" cy="406386"/>
          </a:xfrm>
        </p:spPr>
        <p:txBody>
          <a:bodyPr/>
          <a:lstStyle/>
          <a:p>
            <a:r>
              <a:rPr lang="nl-NL" dirty="0">
                <a:latin typeface="Calibri Light"/>
                <a:cs typeface="Calibri Light"/>
              </a:rPr>
              <a:t>Activeren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B26E2EE-6AE8-48AD-88CA-B732A8C3C84E}"/>
              </a:ext>
            </a:extLst>
          </p:cNvPr>
          <p:cNvSpPr txBox="1">
            <a:spLocks/>
          </p:cNvSpPr>
          <p:nvPr/>
        </p:nvSpPr>
        <p:spPr>
          <a:xfrm>
            <a:off x="5477364" y="2715009"/>
            <a:ext cx="5643354" cy="34114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>
                <a:latin typeface="Calibri Light"/>
                <a:cs typeface="Calibri Light"/>
              </a:rPr>
              <a:t>Zet de groep aan het werk</a:t>
            </a:r>
          </a:p>
          <a:p>
            <a:r>
              <a:rPr lang="nl-NL">
                <a:latin typeface="Calibri Light"/>
                <a:cs typeface="Calibri Light"/>
              </a:rPr>
              <a:t>Sluit gezamenlijk af </a:t>
            </a:r>
          </a:p>
          <a:p>
            <a:pPr lvl="1"/>
            <a:endParaRPr lang="nl-NL">
              <a:latin typeface="Calibri Light"/>
              <a:cs typeface="Calibri Light"/>
            </a:endParaRPr>
          </a:p>
          <a:p>
            <a:endParaRPr lang="nl-NL">
              <a:latin typeface="Calibri Light"/>
              <a:cs typeface="Calibri Light"/>
            </a:endParaRPr>
          </a:p>
          <a:p>
            <a:pPr lvl="1"/>
            <a:endParaRPr lang="nl-NL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389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49ACBC-0362-A844-A844-5B503F2122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>
              <a:latin typeface="Calibri Light"/>
              <a:cs typeface="Calibri Ligh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2112B5-5030-0D45-B1C8-7975CD397B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>
              <a:latin typeface="Calibri Light"/>
              <a:cs typeface="Calibri Light"/>
            </a:endParaRPr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3C419CC-ECA6-C74F-9308-160525EE311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24153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9AAE37A1-535C-324F-AB77-4399D51735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b"/>
          <a:lstStyle/>
          <a:p>
            <a:r>
              <a:rPr lang="nl-NL" dirty="0">
                <a:latin typeface="Calibri"/>
                <a:cs typeface="Calibri Light"/>
              </a:rPr>
              <a:t>Toelichting op de werkvorm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D4477408-1EE4-C247-A806-38735A9A5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645" y="5468778"/>
            <a:ext cx="7894942" cy="437951"/>
          </a:xfrm>
        </p:spPr>
        <p:txBody>
          <a:bodyPr lIns="91440" tIns="45720" rIns="91440" bIns="45720" anchor="t"/>
          <a:lstStyle/>
          <a:p>
            <a:r>
              <a:rPr lang="nl-NL" dirty="0">
                <a:latin typeface="Calibri Light"/>
                <a:cs typeface="Calibri Light"/>
              </a:rPr>
              <a:t>HULP DIA’S – HAAL DEZE WEG BIJ DE DEFINITIEVE PRESENTATIE</a:t>
            </a:r>
          </a:p>
        </p:txBody>
      </p:sp>
      <p:pic>
        <p:nvPicPr>
          <p:cNvPr id="8" name="Tijdelijke aanduiding voor 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144D2859-4E59-456C-A321-310DA41963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4635500" y="951271"/>
            <a:ext cx="29210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2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1E6A7F76-17DA-BA4F-841E-7380CDFE5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7364" y="407311"/>
            <a:ext cx="5643354" cy="406386"/>
          </a:xfrm>
        </p:spPr>
        <p:txBody>
          <a:bodyPr>
            <a:normAutofit fontScale="85000" lnSpcReduction="10000"/>
          </a:bodyPr>
          <a:lstStyle/>
          <a:p>
            <a:r>
              <a:rPr lang="nl-NL" dirty="0">
                <a:latin typeface="Calibri Light"/>
                <a:cs typeface="Calibri Light"/>
              </a:rPr>
              <a:t>HULP DIA’S – HAAL DEZE WEG BIJ DE DEFINITIEVE PRESENTATIE</a:t>
            </a:r>
          </a:p>
        </p:txBody>
      </p:sp>
      <p:pic>
        <p:nvPicPr>
          <p:cNvPr id="7" name="Tijdelijke aanduiding voor 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F16C5CA0-6841-46FC-AA08-13DB64B519F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/>
          <a:stretch/>
        </p:blipFill>
        <p:spPr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019B9159-7492-44D4-9EEE-72EC64273814}"/>
              </a:ext>
            </a:extLst>
          </p:cNvPr>
          <p:cNvSpPr txBox="1">
            <a:spLocks/>
          </p:cNvSpPr>
          <p:nvPr/>
        </p:nvSpPr>
        <p:spPr>
          <a:xfrm>
            <a:off x="5477436" y="1290845"/>
            <a:ext cx="5643354" cy="726284"/>
          </a:xfrm>
          <a:prstGeom prst="rect">
            <a:avLst/>
          </a:prstGeom>
        </p:spPr>
        <p:txBody>
          <a:bodyPr lIns="91440" tIns="45720" rIns="91440" bIns="4572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Overpass Mono SemiBold" pitchFamily="49" charset="77"/>
                <a:ea typeface="+mj-ea"/>
                <a:cs typeface="+mj-cs"/>
              </a:defRPr>
            </a:lvl1pPr>
          </a:lstStyle>
          <a:p>
            <a:r>
              <a:rPr lang="nl-NL" dirty="0">
                <a:latin typeface="Calibri"/>
                <a:cs typeface="Calibri Light"/>
              </a:rPr>
              <a:t>Toelichting op de werkvorm</a:t>
            </a:r>
          </a:p>
        </p:txBody>
      </p:sp>
      <p:sp>
        <p:nvSpPr>
          <p:cNvPr id="14" name="Tijdelijke aanduiding voor inhoud 3">
            <a:extLst>
              <a:ext uri="{FF2B5EF4-FFF2-40B4-BE49-F238E27FC236}">
                <a16:creationId xmlns:a16="http://schemas.microsoft.com/office/drawing/2014/main" id="{09C493EE-E49D-4EA4-A630-1973C2F3F65F}"/>
              </a:ext>
            </a:extLst>
          </p:cNvPr>
          <p:cNvSpPr txBox="1">
            <a:spLocks/>
          </p:cNvSpPr>
          <p:nvPr/>
        </p:nvSpPr>
        <p:spPr>
          <a:xfrm>
            <a:off x="5477364" y="2087300"/>
            <a:ext cx="5643354" cy="41356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3"/>
              </a:buBlip>
              <a:defRPr sz="2200" b="1" i="0" kern="1200">
                <a:solidFill>
                  <a:schemeClr val="tx1"/>
                </a:solidFill>
                <a:latin typeface="Overpass Mono SemiBold" pitchFamily="49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Overpass Mono Light" pitchFamily="49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Overpass Mono Light" pitchFamily="49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Overpass Mono SemiBold" pitchFamily="49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Overpass Mono SemiBold" pitchFamily="49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effectLst/>
                <a:latin typeface="Calibri Light"/>
                <a:cs typeface="Calibri Light"/>
              </a:rPr>
              <a:t>Inventariseer (van te voren) wie de deelnemers aan de workshop zijn en maak een inschatting wat de beste werkvorm is voor de groep.</a:t>
            </a:r>
          </a:p>
          <a:p>
            <a:r>
              <a:rPr lang="nl-NL" sz="2000" dirty="0">
                <a:effectLst/>
                <a:latin typeface="Calibri Light"/>
                <a:cs typeface="Calibri Light"/>
              </a:rPr>
              <a:t>Actieve werkvormen die ingezet kunnen worden zijn: </a:t>
            </a:r>
          </a:p>
          <a:p>
            <a:pPr lvl="2"/>
            <a:r>
              <a:rPr lang="nl-NL" sz="1800" dirty="0">
                <a:effectLst/>
                <a:latin typeface="Calibri Light"/>
                <a:cs typeface="Calibri Light"/>
              </a:rPr>
              <a:t>Als het een concreet product betreft dan kan de groep uitproberen en ervaren, koppel er een evaluatiemoment aan.</a:t>
            </a:r>
            <a:endParaRPr lang="nl-NL" sz="1800" dirty="0">
              <a:latin typeface="Calibri Light"/>
              <a:cs typeface="Calibri Light"/>
            </a:endParaRPr>
          </a:p>
          <a:p>
            <a:pPr lvl="2"/>
            <a:r>
              <a:rPr lang="nl-NL" sz="1800" dirty="0">
                <a:effectLst/>
                <a:latin typeface="Calibri Light"/>
                <a:cs typeface="Calibri Light"/>
              </a:rPr>
              <a:t>Als het om een onderwijsconcept gaat dan kan je de groep laten nadenken hoe het concept toe te passen op hun vakgebied/ opleiding </a:t>
            </a:r>
            <a:endParaRPr lang="nl-NL" sz="1800" dirty="0">
              <a:latin typeface="Calibri Light"/>
              <a:cs typeface="Calibri Light"/>
            </a:endParaRPr>
          </a:p>
          <a:p>
            <a:pPr lvl="2"/>
            <a:r>
              <a:rPr lang="nl-NL" sz="1800" dirty="0">
                <a:effectLst/>
                <a:latin typeface="Calibri Light"/>
                <a:cs typeface="Calibri Light"/>
              </a:rPr>
              <a:t>Als het om een functie of service gaat dan kan je de groep laten nadenken over nieuwe input of ideeën voor de service.</a:t>
            </a:r>
          </a:p>
          <a:p>
            <a:endParaRPr lang="nl-NL" sz="1800" dirty="0">
              <a:effectLst/>
              <a:latin typeface="Calibri Light"/>
              <a:cs typeface="Calibri Light"/>
            </a:endParaRPr>
          </a:p>
          <a:p>
            <a:pPr lvl="1"/>
            <a:endParaRPr lang="nl-NL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56193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1E6A7F76-17DA-BA4F-841E-7380CDFE5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7364" y="407311"/>
            <a:ext cx="5643354" cy="406386"/>
          </a:xfrm>
        </p:spPr>
        <p:txBody>
          <a:bodyPr>
            <a:normAutofit fontScale="85000" lnSpcReduction="10000"/>
          </a:bodyPr>
          <a:lstStyle/>
          <a:p>
            <a:r>
              <a:rPr lang="nl-NL" dirty="0">
                <a:latin typeface="Calibri Light"/>
                <a:cs typeface="Calibri Light"/>
              </a:rPr>
              <a:t>HULP DIA’S – HAAL DEZE WEG BIJ DE DEFINITIEVE PRESENTATIE</a:t>
            </a:r>
          </a:p>
        </p:txBody>
      </p:sp>
      <p:pic>
        <p:nvPicPr>
          <p:cNvPr id="7" name="Tijdelijke aanduiding voor 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F16C5CA0-6841-46FC-AA08-13DB64B519F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/>
          <a:stretch/>
        </p:blipFill>
        <p:spPr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019B9159-7492-44D4-9EEE-72EC64273814}"/>
              </a:ext>
            </a:extLst>
          </p:cNvPr>
          <p:cNvSpPr txBox="1">
            <a:spLocks/>
          </p:cNvSpPr>
          <p:nvPr/>
        </p:nvSpPr>
        <p:spPr>
          <a:xfrm>
            <a:off x="5477436" y="1290845"/>
            <a:ext cx="5643354" cy="726284"/>
          </a:xfrm>
          <a:prstGeom prst="rect">
            <a:avLst/>
          </a:prstGeom>
        </p:spPr>
        <p:txBody>
          <a:bodyPr lIns="91440" tIns="45720" rIns="91440" bIns="4572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Overpass Mono SemiBold" pitchFamily="49" charset="77"/>
                <a:ea typeface="+mj-ea"/>
                <a:cs typeface="+mj-cs"/>
              </a:defRPr>
            </a:lvl1pPr>
          </a:lstStyle>
          <a:p>
            <a:r>
              <a:rPr lang="nl-NL" dirty="0">
                <a:latin typeface="Calibri"/>
                <a:cs typeface="Calibri Light"/>
              </a:rPr>
              <a:t>Toelichting op de werkvorm</a:t>
            </a:r>
          </a:p>
        </p:txBody>
      </p:sp>
      <p:sp>
        <p:nvSpPr>
          <p:cNvPr id="6" name="Tijdelijke aanduiding voor inhoud 3">
            <a:extLst>
              <a:ext uri="{FF2B5EF4-FFF2-40B4-BE49-F238E27FC236}">
                <a16:creationId xmlns:a16="http://schemas.microsoft.com/office/drawing/2014/main" id="{C44B45FB-679B-48E4-9352-CB30B1C753F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477436" y="2159765"/>
            <a:ext cx="5643354" cy="3411472"/>
          </a:xfrm>
        </p:spPr>
        <p:txBody>
          <a:bodyPr/>
          <a:lstStyle/>
          <a:p>
            <a:r>
              <a:rPr lang="nl-NL" dirty="0">
                <a:latin typeface="Calibri Light"/>
                <a:cs typeface="Calibri Light"/>
              </a:rPr>
              <a:t>Maak een (eenvoudige) tijdplanning </a:t>
            </a:r>
          </a:p>
          <a:p>
            <a:pPr lvl="1"/>
            <a:r>
              <a:rPr lang="nl-NL" dirty="0">
                <a:latin typeface="Calibri Light"/>
                <a:cs typeface="Calibri Light"/>
              </a:rPr>
              <a:t>Hoeveel minuten plan je voor de werksessie? </a:t>
            </a:r>
          </a:p>
          <a:p>
            <a:pPr lvl="1"/>
            <a:r>
              <a:rPr lang="nl-NL" dirty="0">
                <a:latin typeface="Calibri Light"/>
                <a:cs typeface="Calibri Light"/>
              </a:rPr>
              <a:t>Bepaal of je (feedback)rondes wil toevoegen, in dat geval houdt rekening met wisseltijd etc. </a:t>
            </a:r>
          </a:p>
          <a:p>
            <a:pPr lvl="1"/>
            <a:r>
              <a:rPr lang="nl-NL" dirty="0">
                <a:latin typeface="Calibri Light"/>
                <a:cs typeface="Calibri Light"/>
              </a:rPr>
              <a:t>Voeg eventueel een wekker, klok of andere vorm toe aan de slide, zodat je, je aan de gestelde </a:t>
            </a:r>
            <a:r>
              <a:rPr lang="nl-NL">
                <a:latin typeface="Calibri Light"/>
                <a:cs typeface="Calibri Light"/>
              </a:rPr>
              <a:t>tijd houd.</a:t>
            </a:r>
            <a:endParaRPr lang="nl-NL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434669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1E6A7F76-17DA-BA4F-841E-7380CDFE5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7364" y="407311"/>
            <a:ext cx="5643354" cy="406386"/>
          </a:xfrm>
        </p:spPr>
        <p:txBody>
          <a:bodyPr>
            <a:normAutofit fontScale="85000" lnSpcReduction="10000"/>
          </a:bodyPr>
          <a:lstStyle/>
          <a:p>
            <a:r>
              <a:rPr lang="nl-NL" dirty="0">
                <a:latin typeface="Calibri Light"/>
                <a:cs typeface="Calibri Light"/>
              </a:rPr>
              <a:t>HULP DIA’S – HAAL DEZE WEG BIJ DE DEFINITIEVE PRESENTATIE</a:t>
            </a:r>
          </a:p>
        </p:txBody>
      </p:sp>
      <p:pic>
        <p:nvPicPr>
          <p:cNvPr id="7" name="Tijdelijke aanduiding voor afbeelding 6" descr="Afbeelding met tekening&#10;&#10;Automatisch gegenereerde beschrijving">
            <a:extLst>
              <a:ext uri="{FF2B5EF4-FFF2-40B4-BE49-F238E27FC236}">
                <a16:creationId xmlns:a16="http://schemas.microsoft.com/office/drawing/2014/main" id="{F16C5CA0-6841-46FC-AA08-13DB64B519F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/>
          <a:stretch/>
        </p:blipFill>
        <p:spPr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019B9159-7492-44D4-9EEE-72EC64273814}"/>
              </a:ext>
            </a:extLst>
          </p:cNvPr>
          <p:cNvSpPr txBox="1">
            <a:spLocks/>
          </p:cNvSpPr>
          <p:nvPr/>
        </p:nvSpPr>
        <p:spPr>
          <a:xfrm>
            <a:off x="5477436" y="1290845"/>
            <a:ext cx="5643354" cy="726284"/>
          </a:xfrm>
          <a:prstGeom prst="rect">
            <a:avLst/>
          </a:prstGeom>
        </p:spPr>
        <p:txBody>
          <a:bodyPr lIns="91440" tIns="45720" rIns="91440" bIns="4572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Overpass Mono SemiBold" pitchFamily="49" charset="77"/>
                <a:ea typeface="+mj-ea"/>
                <a:cs typeface="+mj-cs"/>
              </a:defRPr>
            </a:lvl1pPr>
          </a:lstStyle>
          <a:p>
            <a:r>
              <a:rPr lang="nl-NL" dirty="0">
                <a:latin typeface="Calibri"/>
                <a:cs typeface="Calibri Light"/>
              </a:rPr>
              <a:t>Toelichting op de werkvorm</a:t>
            </a:r>
          </a:p>
        </p:txBody>
      </p:sp>
      <p:sp>
        <p:nvSpPr>
          <p:cNvPr id="9" name="Tijdelijke aanduiding voor inhoud 3">
            <a:extLst>
              <a:ext uri="{FF2B5EF4-FFF2-40B4-BE49-F238E27FC236}">
                <a16:creationId xmlns:a16="http://schemas.microsoft.com/office/drawing/2014/main" id="{5A2E163E-8607-41F9-8E04-B09E3DF5753E}"/>
              </a:ext>
            </a:extLst>
          </p:cNvPr>
          <p:cNvSpPr txBox="1">
            <a:spLocks/>
          </p:cNvSpPr>
          <p:nvPr/>
        </p:nvSpPr>
        <p:spPr>
          <a:xfrm>
            <a:off x="5477436" y="2103616"/>
            <a:ext cx="5643354" cy="34114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3"/>
              </a:buBlip>
              <a:defRPr sz="2200" b="1" i="0" kern="1200">
                <a:solidFill>
                  <a:schemeClr val="tx1"/>
                </a:solidFill>
                <a:latin typeface="Overpass Mono SemiBold" pitchFamily="49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Overpass Mono Light" pitchFamily="49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Overpass Mono Light" pitchFamily="49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Overpass Mono SemiBold" pitchFamily="49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Overpass Mono SemiBold" pitchFamily="49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latin typeface="Calibri Light"/>
                <a:cs typeface="Calibri Light"/>
              </a:rPr>
              <a:t>Sluit gezamenlijk af</a:t>
            </a:r>
          </a:p>
          <a:p>
            <a:pPr lvl="1"/>
            <a:r>
              <a:rPr lang="nl-NL" dirty="0">
                <a:latin typeface="Calibri Light"/>
                <a:cs typeface="Calibri Light"/>
              </a:rPr>
              <a:t>Bespreek de resultaten van de werksessie.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nl-NL" dirty="0">
                <a:latin typeface="Calibri Light"/>
                <a:cs typeface="Calibri Light"/>
              </a:rPr>
              <a:t>Vraag de deelnemers hoe zij het vonden en wat zij geleerd hebben, meenemen en/of zullen delen met anderen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nl-NL" dirty="0">
                <a:latin typeface="Calibri Light"/>
                <a:cs typeface="Calibri Light"/>
              </a:rPr>
              <a:t>Vertel wat jij kan/wil doen met de resultaten van de werksessie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nl-NL" dirty="0">
              <a:latin typeface="Calibri Light"/>
              <a:cs typeface="Calibri Light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nl-NL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05064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E7F1D-F640-4966-8023-FB90996DA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2446970"/>
            <a:ext cx="5981701" cy="726284"/>
          </a:xfrm>
        </p:spPr>
        <p:txBody>
          <a:bodyPr lIns="91440" tIns="45720" rIns="91440" bIns="45720" anchor="b"/>
          <a:lstStyle/>
          <a:p>
            <a:r>
              <a:rPr lang="nl-NL" dirty="0">
                <a:latin typeface="Calibri"/>
                <a:cs typeface="Calibri"/>
              </a:rPr>
              <a:t>Workshop Implementatiefase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95CF916-A92F-4870-834C-A1FD15417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258307"/>
            <a:ext cx="5780442" cy="726285"/>
          </a:xfrm>
        </p:spPr>
        <p:txBody>
          <a:bodyPr lIns="91440" tIns="45720" rIns="91440" bIns="45720" anchor="t">
            <a:normAutofit fontScale="92500"/>
          </a:bodyPr>
          <a:lstStyle/>
          <a:p>
            <a:r>
              <a:rPr lang="nl-NL" sz="2800" dirty="0">
                <a:latin typeface="Calibri Light"/>
                <a:cs typeface="Calibri Light"/>
              </a:rPr>
              <a:t>Voeg hier de naam van het Learning Lab in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B60D5E-9435-478F-B8F9-60716D4D32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5928" y="4069645"/>
            <a:ext cx="5081588" cy="379610"/>
          </a:xfrm>
        </p:spPr>
        <p:txBody>
          <a:bodyPr lIns="91440" tIns="45720" rIns="91440" bIns="45720" anchor="t">
            <a:normAutofit fontScale="92500" lnSpcReduction="10000"/>
          </a:bodyPr>
          <a:lstStyle/>
          <a:p>
            <a:r>
              <a:rPr lang="nl-NL" dirty="0">
                <a:latin typeface="Calibri Light"/>
                <a:cs typeface="Calibri Light"/>
              </a:rPr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19567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6FD36C73-FD53-43F4-AD4F-E2F6F5264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7436" y="1692869"/>
            <a:ext cx="6714564" cy="1022140"/>
          </a:xfrm>
        </p:spPr>
        <p:txBody>
          <a:bodyPr lIns="91440" tIns="45720" rIns="91440" bIns="45720" anchor="b">
            <a:normAutofit fontScale="90000"/>
          </a:bodyPr>
          <a:lstStyle/>
          <a:p>
            <a:r>
              <a:rPr lang="nl-NL" dirty="0">
                <a:latin typeface="Calibri"/>
                <a:cs typeface="Calibri Light"/>
              </a:rPr>
              <a:t>Vul hier de naam van de programmalijn in</a:t>
            </a: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C0C66EA3-EBCA-4424-A14F-A1BD23517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7436" y="1397015"/>
            <a:ext cx="5643354" cy="393686"/>
          </a:xfrm>
        </p:spPr>
        <p:txBody>
          <a:bodyPr/>
          <a:lstStyle/>
          <a:p>
            <a:r>
              <a:rPr lang="nl-NL" dirty="0">
                <a:latin typeface="Calibri Light"/>
                <a:cs typeface="Calibri Light"/>
              </a:rPr>
              <a:t>Programmalijn</a:t>
            </a:r>
          </a:p>
        </p:txBody>
      </p:sp>
      <p:sp>
        <p:nvSpPr>
          <p:cNvPr id="7" name="Tijdelijke aanduiding voor inhoud 3">
            <a:extLst>
              <a:ext uri="{FF2B5EF4-FFF2-40B4-BE49-F238E27FC236}">
                <a16:creationId xmlns:a16="http://schemas.microsoft.com/office/drawing/2014/main" id="{7D049688-24CE-47F9-9CCC-A9BD36B037C1}"/>
              </a:ext>
            </a:extLst>
          </p:cNvPr>
          <p:cNvSpPr txBox="1">
            <a:spLocks/>
          </p:cNvSpPr>
          <p:nvPr/>
        </p:nvSpPr>
        <p:spPr>
          <a:xfrm>
            <a:off x="5477364" y="2715009"/>
            <a:ext cx="5643354" cy="34114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latin typeface="Calibri Light"/>
                <a:cs typeface="Calibri Light"/>
              </a:rPr>
              <a:t>Licht de programmalijn kort toe</a:t>
            </a:r>
          </a:p>
        </p:txBody>
      </p:sp>
    </p:spTree>
    <p:extLst>
      <p:ext uri="{BB962C8B-B14F-4D97-AF65-F5344CB8AC3E}">
        <p14:creationId xmlns:p14="http://schemas.microsoft.com/office/powerpoint/2010/main" val="175524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D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1E726-472A-4496-8ED7-C36516C4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7436" y="1692869"/>
            <a:ext cx="5643354" cy="726284"/>
          </a:xfrm>
        </p:spPr>
        <p:txBody>
          <a:bodyPr lIns="91440" tIns="45720" rIns="91440" bIns="45720" anchor="b"/>
          <a:lstStyle/>
          <a:p>
            <a:r>
              <a:rPr lang="nl-NL" dirty="0">
                <a:latin typeface="Calibri"/>
                <a:cs typeface="Calibri Light"/>
              </a:rPr>
              <a:t>Inhoudsopgave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9AA205-5A6D-412E-B660-2B3BE9C89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7436" y="1397015"/>
            <a:ext cx="5643354" cy="393686"/>
          </a:xfrm>
        </p:spPr>
        <p:txBody>
          <a:bodyPr/>
          <a:lstStyle/>
          <a:p>
            <a:r>
              <a:rPr lang="nl-NL" dirty="0">
                <a:latin typeface="Calibri Light"/>
                <a:cs typeface="Calibri Light"/>
              </a:rPr>
              <a:t>Vul hier de naam van het Learning Lab in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EB3F16D-E7B3-490A-A5FF-F1675660F153}"/>
              </a:ext>
            </a:extLst>
          </p:cNvPr>
          <p:cNvSpPr txBox="1">
            <a:spLocks/>
          </p:cNvSpPr>
          <p:nvPr/>
        </p:nvSpPr>
        <p:spPr>
          <a:xfrm>
            <a:off x="5477364" y="2715009"/>
            <a:ext cx="5643354" cy="34114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>
                <a:latin typeface="Calibri Light"/>
                <a:cs typeface="Calibri Light"/>
              </a:rPr>
              <a:t>Ontstaan van het Learning Lab</a:t>
            </a:r>
          </a:p>
          <a:p>
            <a:r>
              <a:rPr lang="nl-NL">
                <a:latin typeface="Calibri Light"/>
                <a:cs typeface="Calibri Light"/>
              </a:rPr>
              <a:t>Pilot</a:t>
            </a:r>
          </a:p>
          <a:p>
            <a:r>
              <a:rPr lang="nl-NL">
                <a:latin typeface="Calibri Light"/>
                <a:cs typeface="Calibri Light"/>
              </a:rPr>
              <a:t>Op naar de toekomst</a:t>
            </a:r>
          </a:p>
          <a:p>
            <a:pPr lvl="1"/>
            <a:r>
              <a:rPr lang="nl-NL">
                <a:latin typeface="Calibri Light"/>
                <a:cs typeface="Calibri Light"/>
              </a:rPr>
              <a:t>Werksessie</a:t>
            </a:r>
          </a:p>
          <a:p>
            <a:endParaRPr lang="nl-NL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9434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E6DE4CA-5081-054F-B225-A422CBDF4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645" y="5764633"/>
            <a:ext cx="5996563" cy="726284"/>
          </a:xfrm>
        </p:spPr>
        <p:txBody>
          <a:bodyPr lIns="91440" tIns="45720" rIns="91440" bIns="45720" anchor="b"/>
          <a:lstStyle/>
          <a:p>
            <a:r>
              <a:rPr lang="nl-NL" dirty="0">
                <a:latin typeface="Calibri"/>
                <a:cs typeface="Calibri Light"/>
              </a:rPr>
              <a:t>Ontstaan van het Learning Lab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01FE3300-098A-E048-82A4-6FCDBE376B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t">
            <a:normAutofit fontScale="85000" lnSpcReduction="20000"/>
          </a:bodyPr>
          <a:lstStyle/>
          <a:p>
            <a:r>
              <a:rPr lang="nl-NL" dirty="0">
                <a:latin typeface="Calibri Light"/>
                <a:cs typeface="Calibri Light"/>
              </a:rPr>
              <a:t>Informeren</a:t>
            </a:r>
          </a:p>
        </p:txBody>
      </p:sp>
    </p:spTree>
    <p:extLst>
      <p:ext uri="{BB962C8B-B14F-4D97-AF65-F5344CB8AC3E}">
        <p14:creationId xmlns:p14="http://schemas.microsoft.com/office/powerpoint/2010/main" val="55917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CFFB2-1611-46ED-86AE-399A5F328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7364" y="1692869"/>
            <a:ext cx="5643354" cy="726284"/>
          </a:xfrm>
        </p:spPr>
        <p:txBody>
          <a:bodyPr lIns="91440" tIns="45720" rIns="91440" bIns="45720" anchor="b">
            <a:normAutofit fontScale="90000"/>
          </a:bodyPr>
          <a:lstStyle/>
          <a:p>
            <a:r>
              <a:rPr lang="nl-NL" dirty="0">
                <a:latin typeface="Calibri"/>
                <a:cs typeface="Calibri Light"/>
              </a:rPr>
              <a:t>Ontstaan van het Learning Lab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12CA9F2-31EF-4965-B620-501F7D97B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7436" y="979052"/>
            <a:ext cx="5643354" cy="406386"/>
          </a:xfrm>
        </p:spPr>
        <p:txBody>
          <a:bodyPr/>
          <a:lstStyle/>
          <a:p>
            <a:r>
              <a:rPr lang="nl-NL" dirty="0">
                <a:latin typeface="Calibri Light"/>
                <a:cs typeface="Calibri Light"/>
              </a:rPr>
              <a:t>informeren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FF0E1BD-BE44-498D-AF04-66A133B889B9}"/>
              </a:ext>
            </a:extLst>
          </p:cNvPr>
          <p:cNvSpPr txBox="1">
            <a:spLocks/>
          </p:cNvSpPr>
          <p:nvPr/>
        </p:nvSpPr>
        <p:spPr>
          <a:xfrm>
            <a:off x="5477364" y="2715009"/>
            <a:ext cx="5643354" cy="34114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>
                <a:latin typeface="Calibri Light"/>
                <a:cs typeface="Calibri Light"/>
              </a:rPr>
              <a:t>Vertel hier als introductie kort de aanleiding van het Learning Lab</a:t>
            </a:r>
          </a:p>
          <a:p>
            <a:pPr lvl="1"/>
            <a:r>
              <a:rPr lang="nl-NL">
                <a:latin typeface="Calibri Light"/>
                <a:cs typeface="Calibri Light"/>
              </a:rPr>
              <a:t>Uit welke vraag of noodzaak is deze ontstaan?</a:t>
            </a:r>
          </a:p>
          <a:p>
            <a:pPr lvl="1"/>
            <a:r>
              <a:rPr lang="nl-NL">
                <a:latin typeface="Calibri Light"/>
                <a:cs typeface="Calibri Light"/>
              </a:rPr>
              <a:t>Vanuit welke partij(en) kwam de vraag?</a:t>
            </a:r>
            <a:endParaRPr lang="nl-NL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19326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E6DE4CA-5081-054F-B225-A422CBDF4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645" y="5764633"/>
            <a:ext cx="5996563" cy="726284"/>
          </a:xfrm>
        </p:spPr>
        <p:txBody>
          <a:bodyPr lIns="91440" tIns="45720" rIns="91440" bIns="45720" anchor="b"/>
          <a:lstStyle/>
          <a:p>
            <a:r>
              <a:rPr lang="nl-NL" dirty="0">
                <a:latin typeface="Calibri"/>
                <a:cs typeface="Calibri"/>
              </a:rPr>
              <a:t>Pilot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01FE3300-098A-E048-82A4-6FCDBE376B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t">
            <a:normAutofit fontScale="92500" lnSpcReduction="20000"/>
          </a:bodyPr>
          <a:lstStyle/>
          <a:p>
            <a:r>
              <a:rPr lang="nl-NL" dirty="0">
                <a:latin typeface="Calibri Light"/>
                <a:cs typeface="Calibri Light"/>
              </a:rPr>
              <a:t>Inspireren</a:t>
            </a:r>
          </a:p>
          <a:p>
            <a:endParaRPr lang="nl-NL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7216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459523-E116-4CAE-8D31-8A4A4F6BA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7364" y="1692869"/>
            <a:ext cx="5643354" cy="726284"/>
          </a:xfrm>
        </p:spPr>
        <p:txBody>
          <a:bodyPr lIns="91440" tIns="45720" rIns="91440" bIns="45720" anchor="b"/>
          <a:lstStyle/>
          <a:p>
            <a:r>
              <a:rPr lang="nl-NL" dirty="0">
                <a:latin typeface="Calibri"/>
                <a:cs typeface="Calibri Light"/>
              </a:rPr>
              <a:t>Pilot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35F7892-9641-4893-BCE1-00EF512CA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7436" y="979052"/>
            <a:ext cx="5643354" cy="406386"/>
          </a:xfrm>
        </p:spPr>
        <p:txBody>
          <a:bodyPr/>
          <a:lstStyle/>
          <a:p>
            <a:r>
              <a:rPr lang="nl-NL" dirty="0">
                <a:latin typeface="Calibri Light"/>
                <a:cs typeface="Calibri Light"/>
              </a:rPr>
              <a:t>Inspireren</a:t>
            </a:r>
          </a:p>
          <a:p>
            <a:endParaRPr lang="nl-NL" dirty="0">
              <a:latin typeface="Calibri Light"/>
              <a:cs typeface="Calibri Light"/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16A535-1B3E-48A5-BC4F-77D49D35885A}"/>
              </a:ext>
            </a:extLst>
          </p:cNvPr>
          <p:cNvSpPr txBox="1">
            <a:spLocks/>
          </p:cNvSpPr>
          <p:nvPr/>
        </p:nvSpPr>
        <p:spPr>
          <a:xfrm>
            <a:off x="5477364" y="2715009"/>
            <a:ext cx="5643354" cy="34114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>
                <a:latin typeface="Calibri Light"/>
                <a:cs typeface="Calibri Light"/>
              </a:rPr>
              <a:t>Vertel hier over de stappen die gemaakt zijn met het Learning Lab</a:t>
            </a:r>
          </a:p>
          <a:p>
            <a:pPr lvl="1"/>
            <a:r>
              <a:rPr lang="nl-NL">
                <a:latin typeface="Calibri Light"/>
                <a:cs typeface="Calibri Light"/>
              </a:rPr>
              <a:t>Hoe ben je/zijn jullie begonnen? </a:t>
            </a:r>
          </a:p>
          <a:p>
            <a:pPr lvl="1"/>
            <a:r>
              <a:rPr lang="nl-NL">
                <a:latin typeface="Calibri Light"/>
                <a:cs typeface="Calibri Light"/>
              </a:rPr>
              <a:t>Hoe verliep het proces? Welke obstakels kwam je tegen/heb je overwonnen?</a:t>
            </a:r>
          </a:p>
          <a:p>
            <a:pPr lvl="1"/>
            <a:r>
              <a:rPr lang="nl-NL">
                <a:latin typeface="Calibri Light"/>
                <a:cs typeface="Calibri Light"/>
              </a:rPr>
              <a:t>Hoe waren de eerste resultaten/ reacties?</a:t>
            </a:r>
          </a:p>
          <a:p>
            <a:pPr lvl="1"/>
            <a:endParaRPr lang="nl-NL">
              <a:latin typeface="Calibri Light"/>
              <a:cs typeface="Calibri Light"/>
            </a:endParaRPr>
          </a:p>
          <a:p>
            <a:pPr lvl="1"/>
            <a:endParaRPr lang="nl-NL">
              <a:latin typeface="Calibri Light"/>
              <a:cs typeface="Calibri Light"/>
            </a:endParaRPr>
          </a:p>
          <a:p>
            <a:pPr lvl="1"/>
            <a:endParaRPr lang="nl-NL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0937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E6DE4CA-5081-054F-B225-A422CBDF4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645" y="5764633"/>
            <a:ext cx="5996563" cy="726284"/>
          </a:xfrm>
        </p:spPr>
        <p:txBody>
          <a:bodyPr lIns="91440" tIns="45720" rIns="91440" bIns="45720" anchor="b"/>
          <a:lstStyle/>
          <a:p>
            <a:r>
              <a:rPr lang="nl-NL" dirty="0">
                <a:latin typeface="Calibri"/>
                <a:cs typeface="Calibri Light"/>
              </a:rPr>
              <a:t>Op naar de toekomst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01FE3300-098A-E048-82A4-6FCDBE376B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>
                <a:latin typeface="Calibri Light"/>
                <a:cs typeface="Calibri Light"/>
              </a:rPr>
              <a:t>Creëren</a:t>
            </a:r>
          </a:p>
          <a:p>
            <a:endParaRPr lang="nl-NL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6671985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482</Words>
  <Application>Microsoft Office PowerPoint</Application>
  <PresentationFormat>Widescreen</PresentationFormat>
  <Paragraphs>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</vt:lpstr>
      <vt:lpstr>Calibri Light</vt:lpstr>
      <vt:lpstr>Overpass Mono</vt:lpstr>
      <vt:lpstr>Overpass Mono Light</vt:lpstr>
      <vt:lpstr>Overpass Mono SemiBold</vt:lpstr>
      <vt:lpstr>Wingdings</vt:lpstr>
      <vt:lpstr>Kantoorthema</vt:lpstr>
      <vt:lpstr>PowerPoint Presentation</vt:lpstr>
      <vt:lpstr>Workshop Implementatiefase</vt:lpstr>
      <vt:lpstr>Vul hier de naam van de programmalijn in</vt:lpstr>
      <vt:lpstr>Inhoudsopgave</vt:lpstr>
      <vt:lpstr>Ontstaan van het Learning Lab</vt:lpstr>
      <vt:lpstr>Ontstaan van het Learning Lab</vt:lpstr>
      <vt:lpstr>Pilot</vt:lpstr>
      <vt:lpstr>Pilot</vt:lpstr>
      <vt:lpstr>Op naar de toekomst</vt:lpstr>
      <vt:lpstr>Op naar de toekomst</vt:lpstr>
      <vt:lpstr>Aan de slag!</vt:lpstr>
      <vt:lpstr>Aan de slag!</vt:lpstr>
      <vt:lpstr>PowerPoint Presentation</vt:lpstr>
      <vt:lpstr>Toelichting op de werkvorm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Wouter Teunissen</dc:creator>
  <cp:lastModifiedBy>rowan lonnee</cp:lastModifiedBy>
  <cp:revision>3</cp:revision>
  <dcterms:created xsi:type="dcterms:W3CDTF">2021-01-12T10:26:05Z</dcterms:created>
  <dcterms:modified xsi:type="dcterms:W3CDTF">2021-11-04T09:16:34Z</dcterms:modified>
</cp:coreProperties>
</file>